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4" r:id="rId5"/>
    <p:sldId id="279" r:id="rId6"/>
    <p:sldId id="280" r:id="rId7"/>
    <p:sldId id="281" r:id="rId8"/>
    <p:sldId id="282" r:id="rId9"/>
    <p:sldId id="257" r:id="rId10"/>
    <p:sldId id="259" r:id="rId11"/>
    <p:sldId id="265" r:id="rId12"/>
    <p:sldId id="266" r:id="rId13"/>
    <p:sldId id="270" r:id="rId14"/>
    <p:sldId id="269" r:id="rId15"/>
    <p:sldId id="267" r:id="rId16"/>
    <p:sldId id="268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Procedúra výstupu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WRITE, WRITELN - </a:t>
            </a:r>
            <a:r>
              <a:rPr lang="sk-SK" dirty="0" smtClean="0"/>
              <a:t>slúži na </a:t>
            </a:r>
            <a:r>
              <a:rPr lang="pl-PL" dirty="0" smtClean="0"/>
              <a:t>výstup na výstupnú obrazovku.</a:t>
            </a:r>
          </a:p>
          <a:p>
            <a:r>
              <a:rPr lang="sk-SK" dirty="0" smtClean="0"/>
              <a:t>Napr.: (a=2, b=3)</a:t>
            </a:r>
          </a:p>
          <a:p>
            <a:pPr>
              <a:buNone/>
            </a:pPr>
            <a:r>
              <a:rPr lang="sk-SK" dirty="0" smtClean="0"/>
              <a:t>príkaz 		výstup na monitor</a:t>
            </a:r>
          </a:p>
          <a:p>
            <a:pPr>
              <a:buNone/>
            </a:pPr>
            <a:r>
              <a:rPr lang="sk-SK" dirty="0" smtClean="0"/>
              <a:t>WRITE(1); 		1</a:t>
            </a:r>
          </a:p>
          <a:p>
            <a:pPr>
              <a:buNone/>
            </a:pPr>
            <a:r>
              <a:rPr lang="sk-SK" dirty="0" smtClean="0"/>
              <a:t>WRITE(1,2); 	12</a:t>
            </a:r>
          </a:p>
          <a:p>
            <a:pPr>
              <a:buNone/>
            </a:pPr>
            <a:r>
              <a:rPr lang="sk-SK" dirty="0" smtClean="0"/>
              <a:t>WRITE(a+b); 	5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6019800"/>
          </a:xfrm>
        </p:spPr>
        <p:txBody>
          <a:bodyPr>
            <a:normAutofit/>
          </a:bodyPr>
          <a:lstStyle/>
          <a:p>
            <a:pPr algn="ctr"/>
            <a:r>
              <a:rPr lang="sk-SK" b="1" i="1" dirty="0" smtClean="0">
                <a:solidFill>
                  <a:srgbClr val="FF0000"/>
                </a:solidFill>
              </a:rPr>
              <a:t>deklaračná časť </a:t>
            </a:r>
          </a:p>
          <a:p>
            <a:endParaRPr lang="sk-SK" b="1" i="1" dirty="0" smtClean="0">
              <a:solidFill>
                <a:srgbClr val="FF0000"/>
              </a:solidFill>
            </a:endParaRPr>
          </a:p>
          <a:p>
            <a:r>
              <a:rPr lang="pl-PL" sz="2600" b="1" dirty="0" smtClean="0"/>
              <a:t>časť USES</a:t>
            </a:r>
            <a:r>
              <a:rPr lang="pl-PL" sz="2600" dirty="0" smtClean="0"/>
              <a:t> - </a:t>
            </a:r>
            <a:r>
              <a:rPr lang="sk-SK" sz="2600" dirty="0" smtClean="0"/>
              <a:t>v programe uvádza zoznam jednotiek (knižníc), ktoré program využíva. </a:t>
            </a:r>
          </a:p>
          <a:p>
            <a:endParaRPr lang="sk-SK" sz="2600" dirty="0" smtClean="0"/>
          </a:p>
          <a:p>
            <a:pPr>
              <a:buNone/>
            </a:pPr>
            <a:r>
              <a:rPr lang="sk-SK" sz="2600" dirty="0" smtClean="0"/>
              <a:t>			- Ak môj program používa príkazy určené pre textovú obrazovku, stačí ak napíšem len </a:t>
            </a:r>
            <a:r>
              <a:rPr lang="sk-SK" sz="2600" b="1" dirty="0" smtClean="0"/>
              <a:t>USES CRT;</a:t>
            </a:r>
          </a:p>
          <a:p>
            <a:pPr>
              <a:buNone/>
            </a:pPr>
            <a:endParaRPr lang="sk-SK" sz="2600" b="1" dirty="0" smtClean="0"/>
          </a:p>
          <a:p>
            <a:pPr>
              <a:buNone/>
            </a:pPr>
            <a:r>
              <a:rPr lang="sk-SK" sz="2600" b="1" dirty="0" smtClean="0"/>
              <a:t>	</a:t>
            </a:r>
            <a:r>
              <a:rPr lang="sk-SK" sz="2600" dirty="0" smtClean="0"/>
              <a:t> 		- Ak začnem používať aj grafickú obrazovku, stačí zapísať </a:t>
            </a:r>
            <a:r>
              <a:rPr lang="sk-SK" sz="2600" b="1" dirty="0" smtClean="0"/>
              <a:t>USES CRT, GRAPH;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6019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sk-SK" sz="2800" dirty="0" smtClean="0"/>
          </a:p>
          <a:p>
            <a:r>
              <a:rPr lang="sk-SK" sz="2800" b="1" i="1" dirty="0" smtClean="0"/>
              <a:t>časť deklarácie </a:t>
            </a:r>
            <a:r>
              <a:rPr lang="sk-SK" sz="2800" i="1" dirty="0" smtClean="0"/>
              <a:t>- </a:t>
            </a:r>
            <a:r>
              <a:rPr lang="sk-SK" sz="2800" dirty="0" smtClean="0"/>
              <a:t>tu sa definujú hlavné objekty. </a:t>
            </a:r>
          </a:p>
          <a:p>
            <a:endParaRPr lang="sk-SK" sz="2800" dirty="0" smtClean="0"/>
          </a:p>
          <a:p>
            <a:pPr>
              <a:buNone/>
            </a:pPr>
            <a:r>
              <a:rPr lang="sk-SK" sz="2800" dirty="0" smtClean="0"/>
              <a:t>		- sú tu definície významu všetkých identifikátorov použitých v programe  (napr. konštanty, procedúry, funkcie, premenné). </a:t>
            </a:r>
          </a:p>
          <a:p>
            <a:pPr>
              <a:buNone/>
            </a:pPr>
            <a:endParaRPr lang="sk-SK" sz="2800" dirty="0" smtClean="0"/>
          </a:p>
          <a:p>
            <a:pPr>
              <a:buNone/>
            </a:pPr>
            <a:r>
              <a:rPr lang="sk-SK" sz="2800" dirty="0" smtClean="0"/>
              <a:t>		- deklarácie sú povinné pre každý objekt, ktorý je v programe použitý a nie je štandardný (t.j.poskytovaný definíciou jazyka). </a:t>
            </a:r>
          </a:p>
          <a:p>
            <a:pPr>
              <a:buNone/>
            </a:pPr>
            <a:endParaRPr lang="sk-SK" sz="2800" dirty="0" smtClean="0"/>
          </a:p>
          <a:p>
            <a:pPr>
              <a:buNone/>
            </a:pPr>
            <a:r>
              <a:rPr lang="sk-SK" sz="2800" dirty="0" smtClean="0"/>
              <a:t>		-združujú sa do úsekov, z ktorých každý začína kľúčovým slovom.</a:t>
            </a:r>
          </a:p>
          <a:p>
            <a:pPr>
              <a:buNone/>
            </a:pPr>
            <a:endParaRPr lang="sk-SK" sz="2800" dirty="0" smtClean="0"/>
          </a:p>
          <a:p>
            <a:pPr>
              <a:buNone/>
            </a:pPr>
            <a:r>
              <a:rPr lang="sk-SK" sz="2800" dirty="0" smtClean="0"/>
              <a:t>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248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sk-SK" b="1" dirty="0" smtClean="0">
                <a:solidFill>
                  <a:srgbClr val="FF0000"/>
                </a:solidFill>
              </a:rPr>
              <a:t>deklarácie konštánt</a:t>
            </a:r>
          </a:p>
          <a:p>
            <a:r>
              <a:rPr lang="sk-SK" sz="3000" dirty="0" smtClean="0"/>
              <a:t>konštanty sú objekty, ktoré predstavujú určitú konštantnú hodnotu, ktorá sa nemení počas programu</a:t>
            </a:r>
          </a:p>
          <a:p>
            <a:r>
              <a:rPr lang="sk-SK" sz="3000" dirty="0" smtClean="0"/>
              <a:t>konštantou môže byť číslo, znak, reťazec alebo logická hodnota</a:t>
            </a:r>
          </a:p>
          <a:p>
            <a:r>
              <a:rPr lang="sk-SK" sz="3000" dirty="0" smtClean="0"/>
              <a:t>deklarujú sa kľúčovým slovom CONST</a:t>
            </a:r>
          </a:p>
          <a:p>
            <a:pPr algn="ctr">
              <a:buNone/>
            </a:pPr>
            <a:r>
              <a:rPr lang="sk-SK" dirty="0" smtClean="0">
                <a:solidFill>
                  <a:srgbClr val="FF0000"/>
                </a:solidFill>
              </a:rPr>
              <a:t>SYNTAX</a:t>
            </a:r>
          </a:p>
          <a:p>
            <a:pPr>
              <a:buNone/>
            </a:pPr>
            <a:r>
              <a:rPr lang="sk-SK" sz="3000" dirty="0" smtClean="0"/>
              <a:t>CONST identifikator=hodnota;</a:t>
            </a:r>
          </a:p>
          <a:p>
            <a:pPr>
              <a:buNone/>
            </a:pPr>
            <a:r>
              <a:rPr lang="sk-SK" sz="2600" dirty="0" smtClean="0"/>
              <a:t>Napr</a:t>
            </a:r>
          </a:p>
          <a:p>
            <a:pPr>
              <a:buNone/>
            </a:pPr>
            <a:r>
              <a:rPr lang="sk-SK" sz="3000" dirty="0" smtClean="0"/>
              <a:t>		CONST pi = 3,14;</a:t>
            </a:r>
          </a:p>
          <a:p>
            <a:pPr>
              <a:buNone/>
            </a:pPr>
            <a:r>
              <a:rPr lang="sk-SK" sz="3000" dirty="0" smtClean="0"/>
              <a:t>			meno = 'anna';</a:t>
            </a:r>
          </a:p>
          <a:p>
            <a:pPr>
              <a:buNone/>
            </a:pPr>
            <a:r>
              <a:rPr lang="sk-SK" sz="3000" dirty="0" smtClean="0"/>
              <a:t>		 	ab = TRUE;</a:t>
            </a:r>
          </a:p>
          <a:p>
            <a:pPr>
              <a:buNone/>
            </a:pPr>
            <a:r>
              <a:rPr lang="sk-SK" sz="3000" dirty="0" smtClean="0"/>
              <a:t>			znak = '+';</a:t>
            </a:r>
          </a:p>
          <a:p>
            <a:pPr>
              <a:buNone/>
            </a:pPr>
            <a:endParaRPr lang="sk-SK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458200" cy="63246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sk-SK" sz="3000" b="1" dirty="0" smtClean="0">
                <a:solidFill>
                  <a:srgbClr val="FF0000"/>
                </a:solidFill>
              </a:rPr>
              <a:t>deklarácie premenných</a:t>
            </a:r>
          </a:p>
          <a:p>
            <a:r>
              <a:rPr lang="sk-SK" sz="2800" dirty="0" smtClean="0"/>
              <a:t>premenná je údaj, ktorý má stanovené meno (identifikátor) a obsah (hodnota), ktorý sa počas programu môže meniť</a:t>
            </a:r>
          </a:p>
          <a:p>
            <a:r>
              <a:rPr lang="sk-SK" sz="2800" dirty="0" smtClean="0"/>
              <a:t>každá premenná je v počítači realizovaná pamäťovým miestom. Môže nadobúdať len hodnoty z istej podmnožiny a súčasne sú pre ňu definované  operácie platné pre danú podmnožinu.</a:t>
            </a:r>
          </a:p>
          <a:p>
            <a:r>
              <a:rPr lang="sk-SK" sz="2800" dirty="0" smtClean="0"/>
              <a:t>Na deklaráciu premenných používame kľúčové slovo VAR (variable)</a:t>
            </a:r>
          </a:p>
          <a:p>
            <a:pPr algn="ctr">
              <a:buNone/>
            </a:pPr>
            <a:r>
              <a:rPr lang="sk-SK" sz="2800" dirty="0" smtClean="0">
                <a:solidFill>
                  <a:srgbClr val="FF0000"/>
                </a:solidFill>
              </a:rPr>
              <a:t>SYNTAX</a:t>
            </a:r>
          </a:p>
          <a:p>
            <a:pPr>
              <a:buNone/>
            </a:pPr>
            <a:r>
              <a:rPr lang="sk-SK" sz="2800" dirty="0" smtClean="0"/>
              <a:t>VAR identifikator=údajový typ;</a:t>
            </a:r>
          </a:p>
          <a:p>
            <a:pPr>
              <a:buNone/>
            </a:pPr>
            <a:r>
              <a:rPr lang="sk-SK" sz="2400" dirty="0" smtClean="0"/>
              <a:t>Napr</a:t>
            </a:r>
          </a:p>
          <a:p>
            <a:pPr>
              <a:buNone/>
            </a:pPr>
            <a:r>
              <a:rPr lang="sk-SK" sz="2800" dirty="0" smtClean="0"/>
              <a:t>	VAR a = REAL;</a:t>
            </a:r>
          </a:p>
          <a:p>
            <a:pPr>
              <a:buNone/>
            </a:pPr>
            <a:r>
              <a:rPr lang="sk-SK" sz="2800" dirty="0" smtClean="0"/>
              <a:t>		 meno = STRING;</a:t>
            </a:r>
          </a:p>
          <a:p>
            <a:pPr>
              <a:buNone/>
            </a:pPr>
            <a:r>
              <a:rPr lang="sk-SK" sz="2800" dirty="0" smtClean="0"/>
              <a:t>		 hadaj = BOOLEAN;</a:t>
            </a:r>
          </a:p>
          <a:p>
            <a:pPr>
              <a:buNone/>
            </a:pPr>
            <a:r>
              <a:rPr lang="sk-SK" sz="2800" dirty="0" smtClean="0"/>
              <a:t>	</a:t>
            </a:r>
            <a:endParaRPr lang="sk-SK" sz="2800" b="1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Rozdelenie údajových typov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sz="3500" b="1" dirty="0" smtClean="0"/>
              <a:t>1) Jednoduché</a:t>
            </a:r>
          </a:p>
          <a:p>
            <a:endParaRPr lang="sk-SK" b="1" dirty="0" smtClean="0"/>
          </a:p>
          <a:p>
            <a:r>
              <a:rPr lang="sk-SK" u="sng" dirty="0" smtClean="0"/>
              <a:t>A) ordinálne </a:t>
            </a:r>
            <a:r>
              <a:rPr lang="sk-SK" dirty="0" smtClean="0"/>
              <a:t>– vieme presne určiť predchodcu a nasledovníka k danej hodnote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/>
              <a:t>		a)celé čisla – typ INTEGER a jeho podtypy</a:t>
            </a:r>
          </a:p>
          <a:p>
            <a:pPr>
              <a:buNone/>
            </a:pPr>
            <a:r>
              <a:rPr lang="sk-SK" dirty="0" smtClean="0"/>
              <a:t>		b) znaky – typ CHAR</a:t>
            </a:r>
          </a:p>
          <a:p>
            <a:pPr>
              <a:buNone/>
            </a:pPr>
            <a:r>
              <a:rPr lang="sk-SK" dirty="0" smtClean="0"/>
              <a:t>		c) logické hodnoty – typ BOOLEAN</a:t>
            </a:r>
          </a:p>
          <a:p>
            <a:pPr>
              <a:buNone/>
            </a:pPr>
            <a:r>
              <a:rPr lang="sk-SK" dirty="0" smtClean="0"/>
              <a:t>		d) typ  INTERVAL</a:t>
            </a:r>
          </a:p>
          <a:p>
            <a:pPr>
              <a:buNone/>
            </a:pPr>
            <a:r>
              <a:rPr lang="sk-SK" dirty="0" smtClean="0"/>
              <a:t>		e) vymenovaný typ</a:t>
            </a:r>
            <a:endParaRPr lang="sk-S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248400"/>
          </a:xfrm>
        </p:spPr>
        <p:txBody>
          <a:bodyPr>
            <a:normAutofit fontScale="85000" lnSpcReduction="20000"/>
          </a:bodyPr>
          <a:lstStyle/>
          <a:p>
            <a:r>
              <a:rPr lang="sk-SK" u="sng" dirty="0" smtClean="0"/>
              <a:t>B) neordinálne </a:t>
            </a:r>
            <a:r>
              <a:rPr lang="sk-SK" dirty="0" smtClean="0"/>
              <a:t>– nevieme jednoznačne určiť predchodcu a nasledovníka</a:t>
            </a:r>
          </a:p>
          <a:p>
            <a:pPr>
              <a:buNone/>
            </a:pPr>
            <a:r>
              <a:rPr lang="sk-SK" dirty="0" smtClean="0"/>
              <a:t>		a) reálne čisla – typ REAL a jeho podtypy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sz="3800" b="1" dirty="0" smtClean="0"/>
              <a:t>2) Štruktúrované</a:t>
            </a:r>
          </a:p>
          <a:p>
            <a:pPr>
              <a:buNone/>
            </a:pPr>
            <a:r>
              <a:rPr lang="sk-SK" dirty="0" smtClean="0"/>
              <a:t>	a) pole ARRAY</a:t>
            </a:r>
          </a:p>
          <a:p>
            <a:pPr>
              <a:buNone/>
            </a:pPr>
            <a:r>
              <a:rPr lang="sk-SK" dirty="0" smtClean="0"/>
              <a:t>	b) záznam RECORD</a:t>
            </a:r>
          </a:p>
          <a:p>
            <a:pPr>
              <a:buNone/>
            </a:pPr>
            <a:r>
              <a:rPr lang="sk-SK" dirty="0" smtClean="0"/>
              <a:t>	c) súbor FILE, TEXT</a:t>
            </a:r>
          </a:p>
          <a:p>
            <a:pPr>
              <a:buNone/>
            </a:pPr>
            <a:r>
              <a:rPr lang="sk-SK" dirty="0" smtClean="0"/>
              <a:t>	d) množina SET</a:t>
            </a:r>
          </a:p>
          <a:p>
            <a:pPr>
              <a:buNone/>
            </a:pPr>
            <a:r>
              <a:rPr lang="sk-SK" dirty="0" smtClean="0"/>
              <a:t>	e) objekt OBJECT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sz="4100" b="1" dirty="0" smtClean="0"/>
              <a:t>3) Reťazec </a:t>
            </a:r>
            <a:r>
              <a:rPr lang="sk-SK" dirty="0" smtClean="0"/>
              <a:t>– typ STRING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sz="3800" b="1" dirty="0" smtClean="0"/>
              <a:t>4) Ukazovateľ</a:t>
            </a:r>
            <a:r>
              <a:rPr lang="sk-SK" sz="3800" dirty="0" smtClean="0"/>
              <a:t> </a:t>
            </a:r>
            <a:r>
              <a:rPr lang="sk-SK" dirty="0" smtClean="0"/>
              <a:t>– typ POINTER</a:t>
            </a:r>
            <a:endParaRPr lang="sk-SK" b="1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Celé čísla – typ INTEGER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sz="2800" b="1" dirty="0" smtClean="0"/>
              <a:t>Pre celé čísla používa Pascal tieto údajové typy:</a:t>
            </a:r>
          </a:p>
          <a:p>
            <a:endParaRPr lang="sk-SK" sz="2800" b="1" u="sng" dirty="0" smtClean="0"/>
          </a:p>
          <a:p>
            <a:pPr>
              <a:buNone/>
            </a:pPr>
            <a:r>
              <a:rPr lang="sk-SK" sz="2800" i="1" u="sng" dirty="0" smtClean="0"/>
              <a:t>názov	</a:t>
            </a:r>
            <a:r>
              <a:rPr lang="sk-SK" sz="2800" i="1" dirty="0" smtClean="0"/>
              <a:t>		</a:t>
            </a:r>
            <a:r>
              <a:rPr lang="sk-SK" sz="2800" i="1" u="sng" dirty="0" smtClean="0"/>
              <a:t>rozsah</a:t>
            </a:r>
            <a:r>
              <a:rPr lang="sk-SK" sz="2800" i="1" dirty="0" smtClean="0"/>
              <a:t>			</a:t>
            </a:r>
            <a:r>
              <a:rPr lang="sk-SK" sz="2800" i="1" u="sng" dirty="0" smtClean="0"/>
              <a:t>veľkosť</a:t>
            </a:r>
          </a:p>
          <a:p>
            <a:pPr>
              <a:buNone/>
            </a:pPr>
            <a:r>
              <a:rPr lang="sk-SK" sz="2800" b="1" dirty="0" smtClean="0"/>
              <a:t>BYTE</a:t>
            </a:r>
            <a:r>
              <a:rPr lang="sk-SK" sz="2800" dirty="0" smtClean="0"/>
              <a:t> 		 	0 .. 255			8b (1B)</a:t>
            </a:r>
          </a:p>
          <a:p>
            <a:pPr>
              <a:buNone/>
            </a:pPr>
            <a:r>
              <a:rPr lang="sk-SK" sz="2800" b="1" dirty="0" smtClean="0"/>
              <a:t>WORD</a:t>
            </a:r>
            <a:r>
              <a:rPr lang="sk-SK" sz="2800" dirty="0" smtClean="0"/>
              <a:t> 		0 .. 65 535			16b (2B)</a:t>
            </a:r>
          </a:p>
          <a:p>
            <a:pPr>
              <a:buNone/>
            </a:pPr>
            <a:r>
              <a:rPr lang="sk-SK" sz="2800" b="1" dirty="0" smtClean="0"/>
              <a:t>SHORTINT</a:t>
            </a:r>
            <a:r>
              <a:rPr lang="sk-SK" sz="2800" dirty="0" smtClean="0"/>
              <a:t> 		-128 .. 127			 8b (1B)</a:t>
            </a:r>
          </a:p>
          <a:p>
            <a:pPr>
              <a:buNone/>
            </a:pPr>
            <a:r>
              <a:rPr lang="sk-SK" sz="2800" b="1" dirty="0" smtClean="0"/>
              <a:t>INTEGER</a:t>
            </a:r>
            <a:r>
              <a:rPr lang="sk-SK" sz="2800" dirty="0" smtClean="0"/>
              <a:t> 	 -32 768 .. 32 767			16b (2B)</a:t>
            </a:r>
          </a:p>
          <a:p>
            <a:pPr>
              <a:buNone/>
            </a:pPr>
            <a:r>
              <a:rPr lang="sk-SK" sz="2800" b="1" dirty="0" smtClean="0"/>
              <a:t>LONGINT	</a:t>
            </a:r>
            <a:r>
              <a:rPr lang="sk-SK" sz="2800" dirty="0" smtClean="0"/>
              <a:t> -2 147 483 647 .. 2 147 483 647  </a:t>
            </a:r>
          </a:p>
          <a:p>
            <a:pPr>
              <a:buNone/>
            </a:pPr>
            <a:r>
              <a:rPr lang="sk-SK" sz="2800" dirty="0" smtClean="0"/>
              <a:t>								 32b (4B)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>
            <a:normAutofit/>
          </a:bodyPr>
          <a:lstStyle/>
          <a:p>
            <a:pPr algn="ctr"/>
            <a:r>
              <a:rPr lang="sk-SK" sz="2400" b="1" dirty="0" smtClean="0">
                <a:solidFill>
                  <a:srgbClr val="FF0000"/>
                </a:solidFill>
              </a:rPr>
              <a:t>aritmetické operácie pre typ INTEGER</a:t>
            </a:r>
          </a:p>
          <a:p>
            <a:pPr hangingPunct="0"/>
            <a:r>
              <a:rPr lang="sk-SK" sz="2400" b="1" dirty="0" smtClean="0"/>
              <a:t>Operácia				operátor</a:t>
            </a:r>
          </a:p>
          <a:p>
            <a:pPr hangingPunct="0">
              <a:buNone/>
            </a:pPr>
            <a:r>
              <a:rPr lang="sk-SK" sz="2400" dirty="0" smtClean="0"/>
              <a:t>		sčítanie		 		 +</a:t>
            </a:r>
          </a:p>
          <a:p>
            <a:pPr hangingPunct="0">
              <a:buNone/>
            </a:pPr>
            <a:r>
              <a:rPr lang="sk-SK" sz="2400" dirty="0" smtClean="0"/>
              <a:t>		odčítanie		 		  -</a:t>
            </a:r>
          </a:p>
          <a:p>
            <a:pPr hangingPunct="0">
              <a:buNone/>
            </a:pPr>
            <a:r>
              <a:rPr lang="sk-SK" sz="2400" dirty="0" smtClean="0"/>
              <a:t>		násobenie				 *</a:t>
            </a:r>
          </a:p>
          <a:p>
            <a:pPr hangingPunct="0">
              <a:buNone/>
            </a:pPr>
            <a:r>
              <a:rPr lang="sk-SK" sz="2400" dirty="0" smtClean="0"/>
              <a:t>		celočíselný podiel			div</a:t>
            </a:r>
          </a:p>
          <a:p>
            <a:pPr hangingPunct="0">
              <a:buNone/>
            </a:pPr>
            <a:r>
              <a:rPr lang="sk-SK" sz="2400" dirty="0" smtClean="0"/>
              <a:t>zvyšok po celočíselnom delení	 	mod</a:t>
            </a:r>
          </a:p>
          <a:p>
            <a:pPr hangingPunct="0">
              <a:buNone/>
            </a:pPr>
            <a:endParaRPr lang="sk-SK" sz="2400" dirty="0" smtClean="0"/>
          </a:p>
          <a:p>
            <a:r>
              <a:rPr lang="sk-SK" sz="2400" b="1" dirty="0" smtClean="0"/>
              <a:t>52:9 = 5 zvyšok 7</a:t>
            </a:r>
          </a:p>
          <a:p>
            <a:pPr>
              <a:buNone/>
            </a:pPr>
            <a:r>
              <a:rPr lang="sk-SK" sz="2400" dirty="0" smtClean="0"/>
              <a:t>	52 div 9 = 5</a:t>
            </a:r>
          </a:p>
          <a:p>
            <a:pPr>
              <a:buNone/>
            </a:pPr>
            <a:r>
              <a:rPr lang="sk-SK" sz="2400" dirty="0" smtClean="0"/>
              <a:t>	52 mod 9 = 7</a:t>
            </a:r>
            <a:endParaRPr lang="sk-SK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>
            <a:normAutofit/>
          </a:bodyPr>
          <a:lstStyle/>
          <a:p>
            <a:pPr algn="ctr"/>
            <a:r>
              <a:rPr lang="sk-SK" sz="2400" b="1" dirty="0" smtClean="0">
                <a:solidFill>
                  <a:srgbClr val="FF0000"/>
                </a:solidFill>
              </a:rPr>
              <a:t>relačné operácie pre typ INTEGER</a:t>
            </a:r>
          </a:p>
          <a:p>
            <a:pPr hangingPunct="0"/>
            <a:r>
              <a:rPr lang="sk-SK" sz="2400" b="1" dirty="0" smtClean="0"/>
              <a:t>Operácia				operátor</a:t>
            </a:r>
          </a:p>
          <a:p>
            <a:pPr lvl="0">
              <a:buNone/>
            </a:pPr>
            <a:r>
              <a:rPr lang="sk-SK" sz="2400" dirty="0" smtClean="0"/>
              <a:t>	menší				&lt;</a:t>
            </a:r>
          </a:p>
          <a:p>
            <a:pPr lvl="0">
              <a:buNone/>
            </a:pPr>
            <a:r>
              <a:rPr lang="sk-SK" sz="2400" dirty="0" smtClean="0"/>
              <a:t>	menší alebo rovný			&lt;=</a:t>
            </a:r>
          </a:p>
          <a:p>
            <a:pPr lvl="0">
              <a:buNone/>
            </a:pPr>
            <a:r>
              <a:rPr lang="sk-SK" sz="2400" dirty="0" smtClean="0"/>
              <a:t>	rovný				=</a:t>
            </a:r>
          </a:p>
          <a:p>
            <a:pPr lvl="0">
              <a:buNone/>
            </a:pPr>
            <a:r>
              <a:rPr lang="sk-SK" sz="2400" dirty="0" smtClean="0"/>
              <a:t>	nerovný				&lt;&gt;</a:t>
            </a:r>
          </a:p>
          <a:p>
            <a:pPr lvl="0">
              <a:buNone/>
            </a:pPr>
            <a:r>
              <a:rPr lang="sk-SK" sz="2400" dirty="0" smtClean="0"/>
              <a:t>	väčší alebo rovný			&gt;=</a:t>
            </a:r>
          </a:p>
          <a:p>
            <a:pPr lvl="0">
              <a:buNone/>
            </a:pPr>
            <a:r>
              <a:rPr lang="sk-SK" sz="2400" dirty="0" smtClean="0"/>
              <a:t>	väčší				&gt;</a:t>
            </a:r>
          </a:p>
          <a:p>
            <a:pPr algn="ctr" hangingPunct="0"/>
            <a:r>
              <a:rPr lang="sk-SK" sz="2400" b="1" dirty="0" smtClean="0">
                <a:solidFill>
                  <a:srgbClr val="FF0000"/>
                </a:solidFill>
              </a:rPr>
              <a:t>funkcie pre typ INTEGER</a:t>
            </a:r>
          </a:p>
          <a:p>
            <a:pPr lvl="0"/>
            <a:r>
              <a:rPr lang="sk-SK" sz="2400" dirty="0" smtClean="0"/>
              <a:t>ABS(x) 	- │x│		x=-2	ABS(x)=2</a:t>
            </a:r>
          </a:p>
          <a:p>
            <a:pPr lvl="0"/>
            <a:r>
              <a:rPr lang="sk-SK" sz="2400" dirty="0" smtClean="0"/>
              <a:t>SQR(x) 	- x</a:t>
            </a:r>
            <a:r>
              <a:rPr lang="sk-SK" sz="2400" baseline="30000" dirty="0" smtClean="0"/>
              <a:t>2		</a:t>
            </a:r>
            <a:r>
              <a:rPr lang="sk-SK" sz="2400" dirty="0" smtClean="0"/>
              <a:t> x=-2	SQR(x)=4</a:t>
            </a:r>
          </a:p>
          <a:p>
            <a:pPr lvl="0"/>
            <a:r>
              <a:rPr lang="sk-SK" sz="2400" dirty="0" smtClean="0"/>
              <a:t>SUCC(x) 	- SUCC(x</a:t>
            </a:r>
            <a:r>
              <a:rPr lang="sk-SK" sz="2400" baseline="-25000" dirty="0" smtClean="0"/>
              <a:t>i</a:t>
            </a:r>
            <a:r>
              <a:rPr lang="sk-SK" sz="2400" dirty="0" smtClean="0"/>
              <a:t>)=x</a:t>
            </a:r>
            <a:r>
              <a:rPr lang="sk-SK" sz="2400" baseline="-25000" dirty="0" smtClean="0"/>
              <a:t>i+1		</a:t>
            </a:r>
            <a:r>
              <a:rPr lang="sk-SK" sz="2800" baseline="-25000" dirty="0" smtClean="0"/>
              <a:t>(nasledovník)</a:t>
            </a:r>
            <a:endParaRPr lang="sk-SK" sz="2800" dirty="0" smtClean="0"/>
          </a:p>
          <a:p>
            <a:pPr lvl="0"/>
            <a:r>
              <a:rPr lang="sk-SK" sz="2400" dirty="0" smtClean="0"/>
              <a:t>PRED(x)	- PRED(x</a:t>
            </a:r>
            <a:r>
              <a:rPr lang="sk-SK" sz="2400" baseline="-25000" dirty="0" smtClean="0"/>
              <a:t>i</a:t>
            </a:r>
            <a:r>
              <a:rPr lang="sk-SK" sz="2400" dirty="0" smtClean="0"/>
              <a:t>)=x</a:t>
            </a:r>
            <a:r>
              <a:rPr lang="sk-SK" sz="2400" baseline="-25000" dirty="0" smtClean="0"/>
              <a:t>i-1		</a:t>
            </a:r>
            <a:r>
              <a:rPr lang="sk-SK" sz="2800" baseline="-25000" dirty="0" smtClean="0"/>
              <a:t>(predchodca)</a:t>
            </a:r>
            <a:endParaRPr lang="sk-SK" sz="2800" dirty="0" smtClean="0"/>
          </a:p>
          <a:p>
            <a:pPr hangingPunct="0"/>
            <a:endParaRPr lang="sk-SK" sz="2400" b="1" dirty="0" smtClean="0">
              <a:solidFill>
                <a:srgbClr val="FF0000"/>
              </a:solidFill>
            </a:endParaRPr>
          </a:p>
          <a:p>
            <a:pPr hangingPunct="0">
              <a:buNone/>
            </a:pPr>
            <a:endParaRPr lang="sk-SK" sz="24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>
            <a:normAutofit/>
          </a:bodyPr>
          <a:lstStyle/>
          <a:p>
            <a:pPr algn="ctr" hangingPunct="0"/>
            <a:r>
              <a:rPr lang="sk-SK" sz="2400" b="1" dirty="0" smtClean="0">
                <a:solidFill>
                  <a:srgbClr val="FF0000"/>
                </a:solidFill>
              </a:rPr>
              <a:t>funkcie pre typ INTEGER</a:t>
            </a:r>
          </a:p>
          <a:p>
            <a:pPr hangingPunct="0"/>
            <a:r>
              <a:rPr lang="sk-SK" sz="2400" dirty="0" smtClean="0"/>
              <a:t>TRUNC (x)		z reálneho čísla odreže desatinnú časť a vráti 			jeho celú časť, s ktorou ďalej pracuje ako s 				typom INTEGER</a:t>
            </a:r>
          </a:p>
          <a:p>
            <a:pPr hangingPunct="0">
              <a:buNone/>
            </a:pPr>
            <a:r>
              <a:rPr lang="sk-SK" sz="2400" dirty="0" smtClean="0"/>
              <a:t>x=124,57 	TRUNC(x) = 124</a:t>
            </a:r>
          </a:p>
          <a:p>
            <a:pPr hangingPunct="0">
              <a:buNone/>
            </a:pPr>
            <a:endParaRPr lang="sk-SK" sz="2400" dirty="0" smtClean="0"/>
          </a:p>
          <a:p>
            <a:pPr hangingPunct="0"/>
            <a:r>
              <a:rPr lang="sk-SK" sz="2400" dirty="0" smtClean="0"/>
              <a:t>ROUND(x)		funkcia zaokrúhli reálne číslo na celé číslo</a:t>
            </a:r>
          </a:p>
          <a:p>
            <a:pPr hangingPunct="0">
              <a:buNone/>
            </a:pPr>
            <a:r>
              <a:rPr lang="sk-SK" sz="2400" dirty="0" smtClean="0"/>
              <a:t>x=124,57	ROUND(x)=125</a:t>
            </a:r>
          </a:p>
          <a:p>
            <a:pPr hangingPunct="0">
              <a:buNone/>
            </a:pPr>
            <a:endParaRPr lang="sk-SK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61722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sk-SK" sz="4100" dirty="0" smtClean="0">
                <a:solidFill>
                  <a:srgbClr val="FF0000"/>
                </a:solidFill>
              </a:rPr>
              <a:t>SYNTAX</a:t>
            </a:r>
          </a:p>
          <a:p>
            <a:pPr>
              <a:buNone/>
            </a:pPr>
            <a:r>
              <a:rPr lang="sk-SK" sz="2800" dirty="0" smtClean="0"/>
              <a:t>(spôsob zápisu daného príkazu)</a:t>
            </a:r>
          </a:p>
          <a:p>
            <a:pPr>
              <a:buNone/>
            </a:pPr>
            <a:endParaRPr lang="sk-SK" sz="2800" dirty="0" smtClean="0"/>
          </a:p>
          <a:p>
            <a:pPr>
              <a:buNone/>
            </a:pPr>
            <a:r>
              <a:rPr lang="sk-SK" b="1" dirty="0" smtClean="0"/>
              <a:t>WRITE(údaj);</a:t>
            </a:r>
            <a:r>
              <a:rPr lang="sk-SK" dirty="0" smtClean="0"/>
              <a:t>	</a:t>
            </a:r>
          </a:p>
          <a:p>
            <a:pPr>
              <a:buNone/>
            </a:pPr>
            <a:r>
              <a:rPr lang="sk-SK" b="1" dirty="0" smtClean="0"/>
              <a:t>WRITELN(údaj); </a:t>
            </a:r>
            <a:r>
              <a:rPr lang="sk-SK" dirty="0" smtClean="0"/>
              <a:t> </a:t>
            </a:r>
          </a:p>
          <a:p>
            <a:pPr>
              <a:buNone/>
            </a:pPr>
            <a:r>
              <a:rPr lang="sk-SK" dirty="0" smtClean="0"/>
              <a:t>			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Údaj môže byť: </a:t>
            </a:r>
          </a:p>
          <a:p>
            <a:r>
              <a:rPr lang="sk-SK" u="sng" dirty="0" smtClean="0"/>
              <a:t>Konštanta číselná</a:t>
            </a:r>
            <a:r>
              <a:rPr lang="sk-SK" dirty="0" smtClean="0"/>
              <a:t> napr WRITE(8);  na obrazovku sa vypíše 8</a:t>
            </a:r>
          </a:p>
          <a:p>
            <a:r>
              <a:rPr lang="sk-SK" u="sng" dirty="0" smtClean="0"/>
              <a:t>Konštanta reťazcová</a:t>
            </a:r>
            <a:r>
              <a:rPr lang="sk-SK" dirty="0" smtClean="0"/>
              <a:t> napr WRITE(</a:t>
            </a:r>
            <a:r>
              <a:rPr lang="sk-SK" b="1" dirty="0" smtClean="0"/>
              <a:t>'</a:t>
            </a:r>
            <a:r>
              <a:rPr lang="sk-SK" dirty="0" smtClean="0"/>
              <a:t>ahoj</a:t>
            </a:r>
            <a:r>
              <a:rPr lang="sk-SK" b="1" dirty="0" smtClean="0"/>
              <a:t>' </a:t>
            </a:r>
            <a:r>
              <a:rPr lang="sk-SK" dirty="0" smtClean="0"/>
              <a:t>); na obrazovku sa vypíše ahoj</a:t>
            </a:r>
          </a:p>
          <a:p>
            <a:r>
              <a:rPr lang="sk-SK" u="sng" dirty="0" smtClean="0"/>
              <a:t>Premenná</a:t>
            </a:r>
            <a:r>
              <a:rPr lang="sk-SK" dirty="0" smtClean="0"/>
              <a:t> napr WRITE(x); kedy sa vypíše na obrazovku hodnota premennej x</a:t>
            </a:r>
          </a:p>
          <a:p>
            <a:r>
              <a:rPr lang="sk-SK" u="sng" dirty="0" smtClean="0"/>
              <a:t>Výraz</a:t>
            </a:r>
            <a:r>
              <a:rPr lang="sk-SK" dirty="0" smtClean="0"/>
              <a:t> napr WRITE(a+b); kedy sa na obrazovku vypíše výsledok výrazu a+b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Reálne čísla – typ REAL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334000"/>
          </a:xfrm>
        </p:spPr>
        <p:txBody>
          <a:bodyPr>
            <a:normAutofit/>
          </a:bodyPr>
          <a:lstStyle/>
          <a:p>
            <a:pPr lvl="0"/>
            <a:r>
              <a:rPr lang="sk-SK" sz="2800" dirty="0" smtClean="0"/>
              <a:t>množina reálnych čísel od 2,9.10</a:t>
            </a:r>
            <a:r>
              <a:rPr lang="sk-SK" sz="2800" baseline="30000" dirty="0" smtClean="0"/>
              <a:t>-39</a:t>
            </a:r>
            <a:r>
              <a:rPr lang="sk-SK" sz="2800" dirty="0" smtClean="0"/>
              <a:t> do 1,7.10</a:t>
            </a:r>
            <a:r>
              <a:rPr lang="sk-SK" sz="2800" baseline="30000" dirty="0" smtClean="0"/>
              <a:t>38</a:t>
            </a:r>
            <a:r>
              <a:rPr lang="sk-SK" sz="2800" dirty="0" smtClean="0"/>
              <a:t>         </a:t>
            </a:r>
          </a:p>
          <a:p>
            <a:pPr lvl="0"/>
            <a:r>
              <a:rPr lang="sk-SK" sz="2800" dirty="0" smtClean="0"/>
              <a:t>11-12 platných číslic</a:t>
            </a:r>
          </a:p>
          <a:p>
            <a:endParaRPr lang="sk-SK" sz="2800" b="1" dirty="0" smtClean="0"/>
          </a:p>
          <a:p>
            <a:r>
              <a:rPr lang="sk-SK" sz="2800" b="1" dirty="0" smtClean="0"/>
              <a:t>Pre reálne čísla používa Pascal tieto údajové typy:</a:t>
            </a:r>
          </a:p>
          <a:p>
            <a:pPr>
              <a:buNone/>
            </a:pPr>
            <a:r>
              <a:rPr lang="sk-SK" sz="2400" i="1" u="sng" dirty="0" smtClean="0"/>
              <a:t>názov	</a:t>
            </a:r>
            <a:r>
              <a:rPr lang="sk-SK" sz="2400" i="1" dirty="0" smtClean="0"/>
              <a:t>	</a:t>
            </a:r>
            <a:r>
              <a:rPr lang="sk-SK" sz="2400" i="1" u="sng" dirty="0" smtClean="0"/>
              <a:t>rozsah</a:t>
            </a:r>
            <a:r>
              <a:rPr lang="sk-SK" sz="2400" i="1" dirty="0" smtClean="0"/>
              <a:t>		</a:t>
            </a:r>
            <a:r>
              <a:rPr lang="sk-SK" sz="2400" i="1" u="sng" dirty="0" smtClean="0"/>
              <a:t>počet platných číslic</a:t>
            </a:r>
            <a:r>
              <a:rPr lang="sk-SK" sz="2400" i="1" dirty="0" smtClean="0"/>
              <a:t>     	 </a:t>
            </a:r>
            <a:r>
              <a:rPr lang="sk-SK" sz="2400" i="1" u="sng" dirty="0" smtClean="0"/>
              <a:t>veľkosť</a:t>
            </a:r>
          </a:p>
        </p:txBody>
      </p:sp>
      <p:pic>
        <p:nvPicPr>
          <p:cNvPr id="4" name="Picture 3" descr="aa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38600"/>
            <a:ext cx="9027414" cy="258665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>
            <a:normAutofit lnSpcReduction="10000"/>
          </a:bodyPr>
          <a:lstStyle/>
          <a:p>
            <a:pPr algn="ctr"/>
            <a:r>
              <a:rPr lang="sk-SK" sz="2400" b="1" dirty="0" smtClean="0">
                <a:solidFill>
                  <a:srgbClr val="FF0000"/>
                </a:solidFill>
              </a:rPr>
              <a:t>aritmetické operácie pre typ REAL</a:t>
            </a:r>
          </a:p>
          <a:p>
            <a:pPr hangingPunct="0"/>
            <a:r>
              <a:rPr lang="sk-SK" sz="2400" b="1" dirty="0" smtClean="0"/>
              <a:t>Operácia				operátor</a:t>
            </a:r>
          </a:p>
          <a:p>
            <a:pPr hangingPunct="0">
              <a:buNone/>
            </a:pPr>
            <a:r>
              <a:rPr lang="sk-SK" sz="2400" dirty="0" smtClean="0"/>
              <a:t>		sčítanie		 		 +</a:t>
            </a:r>
          </a:p>
          <a:p>
            <a:pPr hangingPunct="0">
              <a:buNone/>
            </a:pPr>
            <a:r>
              <a:rPr lang="sk-SK" sz="2400" dirty="0" smtClean="0"/>
              <a:t>		odčítanie		 		  -</a:t>
            </a:r>
          </a:p>
          <a:p>
            <a:pPr hangingPunct="0">
              <a:buNone/>
            </a:pPr>
            <a:r>
              <a:rPr lang="sk-SK" sz="2400" dirty="0" smtClean="0"/>
              <a:t>		násobenie				 *</a:t>
            </a:r>
          </a:p>
          <a:p>
            <a:pPr hangingPunct="0">
              <a:buNone/>
            </a:pPr>
            <a:r>
              <a:rPr lang="sk-SK" sz="2400" dirty="0" smtClean="0"/>
              <a:t>		delenie				/</a:t>
            </a:r>
          </a:p>
          <a:p>
            <a:pPr algn="ctr"/>
            <a:r>
              <a:rPr lang="sk-SK" sz="2400" b="1" dirty="0" smtClean="0">
                <a:solidFill>
                  <a:srgbClr val="FF0000"/>
                </a:solidFill>
              </a:rPr>
              <a:t>relačné operácie pre typ REAL</a:t>
            </a:r>
          </a:p>
          <a:p>
            <a:pPr algn="ctr">
              <a:buNone/>
            </a:pPr>
            <a:r>
              <a:rPr lang="sk-SK" sz="2400" b="1" dirty="0" smtClean="0">
                <a:solidFill>
                  <a:srgbClr val="FF0000"/>
                </a:solidFill>
              </a:rPr>
              <a:t>(rovnako ako pre typ INTEGER)</a:t>
            </a:r>
          </a:p>
          <a:p>
            <a:pPr hangingPunct="0"/>
            <a:r>
              <a:rPr lang="sk-SK" sz="2400" b="1" dirty="0" smtClean="0"/>
              <a:t>Operácia				operátor</a:t>
            </a:r>
          </a:p>
          <a:p>
            <a:pPr lvl="0">
              <a:buNone/>
            </a:pPr>
            <a:r>
              <a:rPr lang="sk-SK" sz="2400" dirty="0" smtClean="0"/>
              <a:t>	menší				&lt;</a:t>
            </a:r>
          </a:p>
          <a:p>
            <a:pPr lvl="0">
              <a:buNone/>
            </a:pPr>
            <a:r>
              <a:rPr lang="sk-SK" sz="2400" dirty="0" smtClean="0"/>
              <a:t>	menší alebo rovný			&lt;=</a:t>
            </a:r>
          </a:p>
          <a:p>
            <a:pPr lvl="0">
              <a:buNone/>
            </a:pPr>
            <a:r>
              <a:rPr lang="sk-SK" sz="2400" dirty="0" smtClean="0"/>
              <a:t>	rovný				=</a:t>
            </a:r>
          </a:p>
          <a:p>
            <a:pPr lvl="0">
              <a:buNone/>
            </a:pPr>
            <a:r>
              <a:rPr lang="sk-SK" sz="2400" dirty="0" smtClean="0"/>
              <a:t>	nerovný				&lt;&gt;</a:t>
            </a:r>
          </a:p>
          <a:p>
            <a:pPr lvl="0">
              <a:buNone/>
            </a:pPr>
            <a:r>
              <a:rPr lang="sk-SK" sz="2400" dirty="0" smtClean="0"/>
              <a:t>	väčší alebo rovný			&gt;=</a:t>
            </a:r>
          </a:p>
          <a:p>
            <a:pPr lvl="0">
              <a:buNone/>
            </a:pPr>
            <a:r>
              <a:rPr lang="sk-SK" sz="2400" dirty="0" smtClean="0"/>
              <a:t>	väčší				&gt;</a:t>
            </a:r>
          </a:p>
          <a:p>
            <a:pPr hangingPunct="0">
              <a:buNone/>
            </a:pPr>
            <a:endParaRPr lang="sk-SK" sz="24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>
            <a:normAutofit/>
          </a:bodyPr>
          <a:lstStyle/>
          <a:p>
            <a:pPr algn="ctr" hangingPunct="0"/>
            <a:r>
              <a:rPr lang="sk-SK" sz="2400" b="1" dirty="0" smtClean="0">
                <a:solidFill>
                  <a:srgbClr val="FF0000"/>
                </a:solidFill>
              </a:rPr>
              <a:t>funkcie pre typ REAL</a:t>
            </a:r>
          </a:p>
          <a:p>
            <a:pPr lvl="0"/>
            <a:r>
              <a:rPr lang="sk-SK" sz="2400" dirty="0" smtClean="0"/>
              <a:t>ABS(x) 	- │x│		x=-2	ABS(x)=2</a:t>
            </a:r>
          </a:p>
          <a:p>
            <a:pPr lvl="0"/>
            <a:r>
              <a:rPr lang="sk-SK" sz="2400" dirty="0" smtClean="0"/>
              <a:t>SQR(x) 	- x</a:t>
            </a:r>
            <a:r>
              <a:rPr lang="sk-SK" sz="2400" baseline="30000" dirty="0" smtClean="0"/>
              <a:t>2		</a:t>
            </a:r>
            <a:r>
              <a:rPr lang="sk-SK" sz="2400" dirty="0" smtClean="0"/>
              <a:t> x=-2	SQR(x)=4</a:t>
            </a:r>
          </a:p>
          <a:p>
            <a:pPr lvl="0"/>
            <a:r>
              <a:rPr lang="sk-SK" sz="2400" dirty="0" smtClean="0"/>
              <a:t>SQRT(x) 	- </a:t>
            </a:r>
            <a:r>
              <a:rPr lang="sk-SK" sz="2400" baseline="-25000" dirty="0" smtClean="0"/>
              <a:t>		</a:t>
            </a:r>
            <a:r>
              <a:rPr lang="sk-SK" sz="2400" dirty="0" smtClean="0"/>
              <a:t> x=9	SQR7(x)=3</a:t>
            </a:r>
          </a:p>
          <a:p>
            <a:pPr lvl="0"/>
            <a:r>
              <a:rPr lang="sk-SK" sz="2400" dirty="0" smtClean="0"/>
              <a:t>SIN(x)	</a:t>
            </a:r>
          </a:p>
          <a:p>
            <a:pPr lvl="0"/>
            <a:r>
              <a:rPr lang="sk-SK" sz="2400" dirty="0" smtClean="0"/>
              <a:t>COS(x)</a:t>
            </a:r>
          </a:p>
          <a:p>
            <a:pPr lvl="0"/>
            <a:r>
              <a:rPr lang="sk-SK" sz="2400" dirty="0" smtClean="0"/>
              <a:t>PI		- funkcia vracia hodnotu čísla </a:t>
            </a:r>
            <a:r>
              <a:rPr lang="el-GR" sz="2400" dirty="0" smtClean="0"/>
              <a:t>π</a:t>
            </a:r>
            <a:r>
              <a:rPr lang="sk-SK" sz="2400" dirty="0" smtClean="0"/>
              <a:t> (3.14159...)</a:t>
            </a:r>
          </a:p>
          <a:p>
            <a:pPr hangingPunct="0"/>
            <a:endParaRPr lang="sk-SK" sz="2400" b="1" dirty="0" smtClean="0">
              <a:solidFill>
                <a:srgbClr val="FF0000"/>
              </a:solidFill>
            </a:endParaRPr>
          </a:p>
          <a:p>
            <a:pPr hangingPunct="0">
              <a:buNone/>
            </a:pPr>
            <a:endParaRPr lang="sk-SK" sz="2400" dirty="0" smtClean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438400" y="1600200"/>
          <a:ext cx="482600" cy="457200"/>
        </p:xfrm>
        <a:graphic>
          <a:graphicData uri="http://schemas.openxmlformats.org/presentationml/2006/ole">
            <p:oleObj spid="_x0000_s1027" name="Equation" r:id="rId3" imgW="2412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Znak– typ CHAR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334000"/>
          </a:xfrm>
        </p:spPr>
        <p:txBody>
          <a:bodyPr>
            <a:normAutofit lnSpcReduction="10000"/>
          </a:bodyPr>
          <a:lstStyle/>
          <a:p>
            <a:pPr lvl="0"/>
            <a:r>
              <a:rPr lang="sk-SK" sz="2800" dirty="0" smtClean="0"/>
              <a:t>premenná typu CHAR je určená pre prácu so znakmi a obsahuje vždy len jeden znak</a:t>
            </a:r>
          </a:p>
          <a:p>
            <a:pPr lvl="0"/>
            <a:r>
              <a:rPr lang="sk-SK" sz="2800" dirty="0" smtClean="0"/>
              <a:t>množinu hodnôt tohto typu tvoria všetky znkay dostupné na príslušnom počítači</a:t>
            </a:r>
          </a:p>
          <a:p>
            <a:pPr lvl="0"/>
            <a:r>
              <a:rPr lang="sk-SK" sz="2800" dirty="0" smtClean="0"/>
              <a:t>hodnoty konštanty typu CHAR sú uzatvorené medzi dvoma apostrofmi</a:t>
            </a:r>
          </a:p>
          <a:p>
            <a:pPr lvl="0"/>
            <a:r>
              <a:rPr lang="sk-SK" sz="2800" dirty="0" smtClean="0"/>
              <a:t>ak chceme vypísať ako hodnotu znak apostrof, je nutné tento znak zdvojiť a uzavrieť medzi apostrofy. </a:t>
            </a:r>
          </a:p>
          <a:p>
            <a:pPr lvl="0"/>
            <a:r>
              <a:rPr lang="sk-SK" sz="2800" dirty="0" smtClean="0"/>
              <a:t>pri práci so znakmi rozlišujeme malé a veľké písmená</a:t>
            </a:r>
          </a:p>
          <a:p>
            <a:pPr lvl="0"/>
            <a:r>
              <a:rPr lang="sk-SK" sz="2800" dirty="0" smtClean="0"/>
              <a:t>za plnohodnotný znak sa považuje aj medzera</a:t>
            </a:r>
          </a:p>
          <a:p>
            <a:pPr lvl="0"/>
            <a:r>
              <a:rPr lang="sk-SK" sz="2800" dirty="0" smtClean="0"/>
              <a:t>aritmetické operácie nie sú definované</a:t>
            </a:r>
          </a:p>
          <a:p>
            <a:pPr lvl="0"/>
            <a:r>
              <a:rPr lang="sk-SK" sz="2800" dirty="0" smtClean="0"/>
              <a:t>relačné operácie su definované ako pri type INTEGER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Údajový typ BOOLEAN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334000"/>
          </a:xfrm>
        </p:spPr>
        <p:txBody>
          <a:bodyPr>
            <a:normAutofit/>
          </a:bodyPr>
          <a:lstStyle/>
          <a:p>
            <a:pPr lvl="0"/>
            <a:r>
              <a:rPr lang="sk-SK" sz="2800" dirty="0" smtClean="0"/>
              <a:t>množina typu BOOLEAN obsahuje dve logické hodnoty</a:t>
            </a:r>
          </a:p>
          <a:p>
            <a:pPr lvl="0">
              <a:buNone/>
            </a:pPr>
            <a:r>
              <a:rPr lang="sk-SK" sz="2800" dirty="0" smtClean="0"/>
              <a:t>TRUE a FALSE</a:t>
            </a:r>
          </a:p>
          <a:p>
            <a:pPr lvl="0">
              <a:buNone/>
            </a:pPr>
            <a:endParaRPr lang="sk-SK" sz="2800" dirty="0" smtClean="0"/>
          </a:p>
          <a:p>
            <a:r>
              <a:rPr lang="sk-SK" sz="2800" dirty="0" smtClean="0"/>
              <a:t>typ BOOLEAN sa použiva pri logických operáciach</a:t>
            </a:r>
          </a:p>
          <a:p>
            <a:r>
              <a:rPr lang="sk-SK" sz="2800" dirty="0" smtClean="0"/>
              <a:t>slúži na vyhodnotenie relačných operácií</a:t>
            </a:r>
          </a:p>
          <a:p>
            <a:endParaRPr lang="sk-SK" sz="2800" dirty="0" smtClean="0"/>
          </a:p>
          <a:p>
            <a:r>
              <a:rPr lang="sk-SK" sz="2800" dirty="0" smtClean="0"/>
              <a:t>A&gt;B		TRUE/FALSE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5897563"/>
          </a:xfrm>
        </p:spPr>
        <p:txBody>
          <a:bodyPr/>
          <a:lstStyle/>
          <a:p>
            <a:pPr algn="ctr"/>
            <a:r>
              <a:rPr lang="sk-SK" dirty="0" smtClean="0">
                <a:solidFill>
                  <a:srgbClr val="FF0000"/>
                </a:solidFill>
              </a:rPr>
              <a:t>REALIZÁCIA</a:t>
            </a:r>
          </a:p>
          <a:p>
            <a:pPr>
              <a:buNone/>
            </a:pPr>
            <a:r>
              <a:rPr lang="sk-SK" sz="2400" b="1" dirty="0" smtClean="0"/>
              <a:t>WRITE(údaj);</a:t>
            </a:r>
            <a:r>
              <a:rPr lang="sk-SK" sz="2400" dirty="0" smtClean="0"/>
              <a:t>	- kurzor sa po vypísani presunie za 					vypísaný údaj na tom istom riadku</a:t>
            </a:r>
          </a:p>
          <a:p>
            <a:pPr>
              <a:buNone/>
            </a:pPr>
            <a:endParaRPr lang="sk-SK" sz="2400" dirty="0" smtClean="0"/>
          </a:p>
          <a:p>
            <a:pPr>
              <a:buNone/>
            </a:pPr>
            <a:r>
              <a:rPr lang="sk-SK" sz="2400" b="1" dirty="0" smtClean="0"/>
              <a:t>WRITELN(údaj); </a:t>
            </a:r>
            <a:r>
              <a:rPr lang="sk-SK" sz="2400" dirty="0" smtClean="0"/>
              <a:t> -píš riadok (writeline)</a:t>
            </a:r>
          </a:p>
          <a:p>
            <a:pPr>
              <a:buNone/>
            </a:pPr>
            <a:r>
              <a:rPr lang="sk-SK" sz="2400" dirty="0" smtClean="0"/>
              <a:t>			- kurzor sa po vypísaní presunie na nový 				riadok.</a:t>
            </a:r>
          </a:p>
          <a:p>
            <a:pPr>
              <a:buNone/>
            </a:pPr>
            <a:endParaRPr lang="sk-SK" sz="2400" dirty="0" smtClean="0"/>
          </a:p>
          <a:p>
            <a:pPr>
              <a:buNone/>
            </a:pPr>
            <a:r>
              <a:rPr lang="sk-SK" sz="2400" b="1" dirty="0" smtClean="0"/>
              <a:t>Prázdny príkaz  WRITELN </a:t>
            </a:r>
          </a:p>
          <a:p>
            <a:pPr>
              <a:buNone/>
            </a:pPr>
            <a:r>
              <a:rPr lang="sk-SK" sz="2400" dirty="0" smtClean="0"/>
              <a:t>WRITELN; </a:t>
            </a:r>
          </a:p>
          <a:p>
            <a:pPr>
              <a:buNone/>
            </a:pPr>
            <a:r>
              <a:rPr lang="sk-SK" sz="2400" dirty="0" smtClean="0"/>
              <a:t>presúva kurzor na začiatok nového riadku bez 		akéhokoľvek výpisu.</a:t>
            </a:r>
          </a:p>
          <a:p>
            <a:pPr>
              <a:buNone/>
            </a:pPr>
            <a:endParaRPr lang="sk-SK" sz="2400" dirty="0" smtClean="0"/>
          </a:p>
          <a:p>
            <a:pPr>
              <a:buNone/>
            </a:pPr>
            <a:endParaRPr lang="sk-SK" sz="2400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/>
          <a:lstStyle/>
          <a:p>
            <a:r>
              <a:rPr lang="sk-SK" dirty="0" smtClean="0"/>
              <a:t>Procedúrou výstupu môžeme na výstupnú obrazovku vypísať aj viac rôznych údajov oddelených čiarkami za sebou</a:t>
            </a:r>
          </a:p>
          <a:p>
            <a:r>
              <a:rPr lang="sk-SK" dirty="0" smtClean="0"/>
              <a:t>WRITE(u1,u2,u3,....,un);</a:t>
            </a:r>
          </a:p>
          <a:p>
            <a:r>
              <a:rPr lang="sk-SK" dirty="0" smtClean="0"/>
              <a:t>WRITELN(u1,u2,u3,...un);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620000" cy="685801"/>
          </a:xfrm>
        </p:spPr>
        <p:txBody>
          <a:bodyPr/>
          <a:lstStyle/>
          <a:p>
            <a:r>
              <a:rPr lang="sk-SK" sz="3600" b="1" dirty="0" smtClean="0"/>
              <a:t>Formátovanie výstupu</a:t>
            </a:r>
            <a:endParaRPr lang="sk-SK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914400"/>
            <a:ext cx="8382000" cy="5562600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sk-SK" sz="2400" b="1" dirty="0" smtClean="0">
                <a:solidFill>
                  <a:schemeClr val="tx1"/>
                </a:solidFill>
              </a:rPr>
              <a:t>WRITE, WRITELN</a:t>
            </a:r>
            <a:r>
              <a:rPr lang="sk-SK" sz="2400" dirty="0" smtClean="0">
                <a:solidFill>
                  <a:schemeClr val="tx1"/>
                </a:solidFill>
              </a:rPr>
              <a:t> vypisuje parameter na štandardný výstup - obrazovku monitora. </a:t>
            </a:r>
          </a:p>
          <a:p>
            <a:pPr algn="l"/>
            <a:r>
              <a:rPr lang="sk-SK" sz="2400" b="1" dirty="0" smtClean="0">
                <a:solidFill>
                  <a:srgbClr val="FF0000"/>
                </a:solidFill>
              </a:rPr>
              <a:t>všeobecný tvar</a:t>
            </a:r>
          </a:p>
          <a:p>
            <a:pPr algn="l"/>
            <a:r>
              <a:rPr lang="sk-SK" sz="2400" b="1" dirty="0" smtClean="0">
                <a:solidFill>
                  <a:schemeClr val="tx1"/>
                </a:solidFill>
              </a:rPr>
              <a:t>WRITE(parameter);		WRITELN(parameter);</a:t>
            </a:r>
          </a:p>
          <a:p>
            <a:pPr algn="l"/>
            <a:endParaRPr lang="sk-SK" sz="2400" b="1" dirty="0" smtClean="0">
              <a:solidFill>
                <a:schemeClr val="tx1"/>
              </a:solidFill>
            </a:endParaRPr>
          </a:p>
          <a:p>
            <a:pPr algn="l"/>
            <a:r>
              <a:rPr lang="sk-SK" sz="2400" dirty="0" smtClean="0">
                <a:solidFill>
                  <a:schemeClr val="tx1"/>
                </a:solidFill>
              </a:rPr>
              <a:t>Okrem vlastného výpisu výstupnej hodnoty možno predpísať aj formát výstupu - šírku výpisu a v prípade reálneho čísla aj počet desatinných miest</a:t>
            </a:r>
            <a:endParaRPr lang="sk-SK" sz="2400" b="1" dirty="0" smtClean="0">
              <a:solidFill>
                <a:schemeClr val="tx1"/>
              </a:solidFill>
            </a:endParaRPr>
          </a:p>
          <a:p>
            <a:pPr algn="l"/>
            <a:endParaRPr lang="sk-SK" sz="2400" dirty="0" smtClean="0">
              <a:solidFill>
                <a:schemeClr val="tx1"/>
              </a:solidFill>
            </a:endParaRPr>
          </a:p>
          <a:p>
            <a:pPr algn="l"/>
            <a:r>
              <a:rPr lang="sk-SK" sz="2400" dirty="0" smtClean="0">
                <a:solidFill>
                  <a:schemeClr val="tx1"/>
                </a:solidFill>
              </a:rPr>
              <a:t>Pre parameter (x) sú povolené aj ďalšie tvary (formy)</a:t>
            </a:r>
          </a:p>
          <a:p>
            <a:pPr algn="l"/>
            <a:r>
              <a:rPr lang="sk-SK" sz="2400" b="1" dirty="0" smtClean="0">
                <a:solidFill>
                  <a:schemeClr val="tx1"/>
                </a:solidFill>
              </a:rPr>
              <a:t>WRITE(x:pz);			WRITELN(x:pz) ;</a:t>
            </a:r>
          </a:p>
          <a:p>
            <a:pPr algn="l"/>
            <a:endParaRPr lang="sk-SK" sz="2400" dirty="0" smtClean="0">
              <a:solidFill>
                <a:schemeClr val="tx1"/>
              </a:solidFill>
            </a:endParaRPr>
          </a:p>
          <a:p>
            <a:pPr algn="l"/>
            <a:r>
              <a:rPr lang="sk-SK" sz="2400" dirty="0" smtClean="0">
                <a:solidFill>
                  <a:schemeClr val="tx1"/>
                </a:solidFill>
              </a:rPr>
              <a:t>Pre reálne číslo aj:</a:t>
            </a:r>
          </a:p>
          <a:p>
            <a:pPr algn="l"/>
            <a:r>
              <a:rPr lang="sk-SK" sz="2400" b="1" dirty="0" smtClean="0">
                <a:solidFill>
                  <a:schemeClr val="tx1"/>
                </a:solidFill>
              </a:rPr>
              <a:t>WRITE(x:pz:pd);		WRITELN(x:pz:pd);</a:t>
            </a:r>
          </a:p>
          <a:p>
            <a:pPr algn="l"/>
            <a:endParaRPr lang="sk-SK" sz="2400" dirty="0" smtClean="0">
              <a:solidFill>
                <a:schemeClr val="tx1"/>
              </a:solidFill>
            </a:endParaRPr>
          </a:p>
          <a:p>
            <a:pPr algn="l"/>
            <a:r>
              <a:rPr lang="sk-SK" sz="2400" dirty="0" smtClean="0">
                <a:solidFill>
                  <a:schemeClr val="tx1"/>
                </a:solidFill>
              </a:rPr>
              <a:t>pz - počet znakov, na koľko sa má vypísať x </a:t>
            </a:r>
          </a:p>
          <a:p>
            <a:pPr algn="l"/>
            <a:r>
              <a:rPr lang="sk-SK" sz="2400" dirty="0" smtClean="0">
                <a:solidFill>
                  <a:schemeClr val="tx1"/>
                </a:solidFill>
              </a:rPr>
              <a:t>pd - počet desatinných miest reálneho čísla </a:t>
            </a:r>
            <a:endParaRPr lang="sk-SK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172200"/>
          </a:xfrm>
        </p:spPr>
        <p:txBody>
          <a:bodyPr>
            <a:normAutofit/>
          </a:bodyPr>
          <a:lstStyle/>
          <a:p>
            <a:r>
              <a:rPr lang="sk-SK" sz="2400" dirty="0" smtClean="0"/>
              <a:t>ak sa pre výstupnú premennú neudáva formát výpisu, vypíše sa toľko znakov, koľko ich má premenná.  </a:t>
            </a:r>
          </a:p>
          <a:p>
            <a:endParaRPr lang="sk-SK" sz="2400" dirty="0" smtClean="0"/>
          </a:p>
          <a:p>
            <a:r>
              <a:rPr lang="sk-SK" sz="2400" dirty="0" smtClean="0"/>
              <a:t>ak je počet znakov </a:t>
            </a:r>
            <a:r>
              <a:rPr lang="sk-SK" sz="2400" b="1" dirty="0" smtClean="0"/>
              <a:t>(pz) </a:t>
            </a:r>
            <a:r>
              <a:rPr lang="sk-SK" sz="2400" dirty="0" smtClean="0"/>
              <a:t>väčší, ako je potrebné, doplní sa zľava medzerami.  </a:t>
            </a:r>
            <a:endParaRPr lang="sk-SK" sz="2400" b="1" dirty="0" smtClean="0"/>
          </a:p>
          <a:p>
            <a:endParaRPr lang="sk-SK" sz="2400" b="1" dirty="0" smtClean="0"/>
          </a:p>
          <a:p>
            <a:r>
              <a:rPr lang="sk-SK" sz="2400" dirty="0" smtClean="0"/>
              <a:t>ak je počet znakov </a:t>
            </a:r>
            <a:r>
              <a:rPr lang="sk-SK" sz="2400" b="1" dirty="0" smtClean="0"/>
              <a:t>(pz) </a:t>
            </a:r>
            <a:r>
              <a:rPr lang="sk-SK" sz="2400" dirty="0" smtClean="0"/>
              <a:t>menší, zapíše sa v prípade </a:t>
            </a:r>
            <a:r>
              <a:rPr lang="sk-SK" sz="2400" b="1" dirty="0" smtClean="0"/>
              <a:t>INTEGER </a:t>
            </a:r>
            <a:r>
              <a:rPr lang="sk-SK" sz="2400" dirty="0" smtClean="0"/>
              <a:t>a </a:t>
            </a:r>
            <a:r>
              <a:rPr lang="sk-SK" sz="2400" b="1" dirty="0" smtClean="0"/>
              <a:t>REAL</a:t>
            </a:r>
            <a:r>
              <a:rPr lang="sk-SK" sz="2400" dirty="0" smtClean="0"/>
              <a:t> minimálny potrebný počet znakov z hodnôt iných typov len daný počet znakov zľava.</a:t>
            </a:r>
          </a:p>
          <a:p>
            <a:endParaRPr lang="sk-SK" sz="2400" dirty="0" smtClean="0"/>
          </a:p>
          <a:p>
            <a:r>
              <a:rPr lang="sk-SK" sz="2400" dirty="0" smtClean="0"/>
              <a:t>pokiaľ sa </a:t>
            </a:r>
            <a:r>
              <a:rPr lang="sk-SK" sz="2400" b="1" dirty="0" smtClean="0"/>
              <a:t>REAL</a:t>
            </a:r>
            <a:r>
              <a:rPr lang="sk-SK" sz="2400" dirty="0" smtClean="0"/>
              <a:t> neformátuje počtom znakov </a:t>
            </a:r>
            <a:r>
              <a:rPr lang="sk-SK" sz="2400" b="1" dirty="0" smtClean="0"/>
              <a:t>(pz) </a:t>
            </a:r>
            <a:r>
              <a:rPr lang="sk-SK" sz="2400" dirty="0" smtClean="0"/>
              <a:t>a počtom desatinných miest </a:t>
            </a:r>
            <a:r>
              <a:rPr lang="sk-SK" sz="2400" b="1" dirty="0" smtClean="0"/>
              <a:t>(pd)</a:t>
            </a:r>
            <a:r>
              <a:rPr lang="sk-SK" sz="2400" dirty="0" smtClean="0"/>
              <a:t>, vypíše sa v </a:t>
            </a:r>
            <a:r>
              <a:rPr lang="sk-SK" sz="2400" b="1" dirty="0" smtClean="0"/>
              <a:t>semilogaritmickom tvare</a:t>
            </a:r>
            <a:r>
              <a:rPr lang="sk-SK" sz="2400" dirty="0" smtClean="0"/>
              <a:t> </a:t>
            </a:r>
          </a:p>
          <a:p>
            <a:endParaRPr lang="sk-SK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sk-SK" sz="2800" b="1" dirty="0" smtClean="0">
                <a:solidFill>
                  <a:srgbClr val="FF0000"/>
                </a:solidFill>
              </a:rPr>
              <a:t>údajový typ INTEGER</a:t>
            </a:r>
            <a:endParaRPr lang="sk-SK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562600"/>
          </a:xfrm>
        </p:spPr>
        <p:txBody>
          <a:bodyPr>
            <a:normAutofit/>
          </a:bodyPr>
          <a:lstStyle/>
          <a:p>
            <a:r>
              <a:rPr lang="sk-SK" sz="2400" dirty="0" smtClean="0"/>
              <a:t>napr.	 A=12345	B= -12345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WRITELN(A);</a:t>
            </a:r>
            <a:r>
              <a:rPr lang="sk-SK" sz="2400" dirty="0" smtClean="0"/>
              <a:t>	{na obrazovku vypíše 12345}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WRITELN(A:7);	</a:t>
            </a:r>
            <a:r>
              <a:rPr lang="sk-SK" sz="2400" dirty="0" smtClean="0"/>
              <a:t>{zľava sa doplnia dve medzdery ˽ ˽ 12345}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WRITELN(A:4);	</a:t>
            </a:r>
            <a:r>
              <a:rPr lang="sk-SK" sz="2400" dirty="0" smtClean="0"/>
              <a:t>{na obrazovku sa vypíše celé  12345}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WRITELN(A:4:2);</a:t>
            </a:r>
            <a:r>
              <a:rPr lang="sk-SK" sz="2400" dirty="0" smtClean="0"/>
              <a:t>	{vypíše chybu, lebo INTEGER nemá desatinné miesta}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WRITELN(A,B);</a:t>
            </a:r>
            <a:r>
              <a:rPr lang="sk-SK" sz="2400" dirty="0" smtClean="0"/>
              <a:t>	{na obrazovku vypíše 12345-12345}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WRITELN('premenna A= ',A, ' premenna B=',B);</a:t>
            </a:r>
          </a:p>
          <a:p>
            <a:pPr>
              <a:lnSpc>
                <a:spcPct val="150000"/>
              </a:lnSpc>
            </a:pPr>
            <a:r>
              <a:rPr lang="sk-SK" sz="2400" dirty="0" smtClean="0"/>
              <a:t>Vypíše	 </a:t>
            </a:r>
            <a:r>
              <a:rPr lang="sk-SK" sz="2400" i="1" dirty="0" smtClean="0"/>
              <a:t>premenna A=12345 premenna B=-12345</a:t>
            </a:r>
            <a:endParaRPr lang="sk-SK" sz="2400" dirty="0" smtClean="0"/>
          </a:p>
          <a:p>
            <a:endParaRPr lang="sk-SK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sk-SK" sz="2800" b="1" dirty="0" smtClean="0">
                <a:solidFill>
                  <a:srgbClr val="FF0000"/>
                </a:solidFill>
              </a:rPr>
              <a:t>údajový typ REAL</a:t>
            </a:r>
            <a:endParaRPr lang="sk-SK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562600"/>
          </a:xfrm>
        </p:spPr>
        <p:txBody>
          <a:bodyPr>
            <a:normAutofit/>
          </a:bodyPr>
          <a:lstStyle/>
          <a:p>
            <a:r>
              <a:rPr lang="sk-SK" sz="2400" dirty="0" smtClean="0"/>
              <a:t>napr.	 C=12345	D=12.345	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WRITELN(C);</a:t>
            </a:r>
            <a:r>
              <a:rPr lang="sk-SK" sz="2400" dirty="0" smtClean="0"/>
              <a:t>	{vypíše sa 1.23450000000000E+0004}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WRITELN(C:7:0);	</a:t>
            </a:r>
            <a:r>
              <a:rPr lang="sk-SK" sz="2400" dirty="0" smtClean="0"/>
              <a:t>{vypíše sa ˽ ˽ 12345}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WRITELN(C:5:0);	</a:t>
            </a:r>
            <a:r>
              <a:rPr lang="sk-SK" sz="2400" dirty="0" smtClean="0"/>
              <a:t>{vypíše sa 12345}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WRITELN(D:12);</a:t>
            </a:r>
            <a:r>
              <a:rPr lang="sk-SK" sz="2400" dirty="0" smtClean="0"/>
              <a:t>	{vypíše sa 1.2345E+0001 teda sa použilo 12 znakov}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WRITELN(D:0:2);</a:t>
            </a:r>
            <a:r>
              <a:rPr lang="sk-SK" sz="2400" dirty="0" smtClean="0"/>
              <a:t>	{na obrazovku vypíše 12.35}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/>
              <a:t>WRITELN(D:7:2);	</a:t>
            </a:r>
            <a:r>
              <a:rPr lang="sk-SK" sz="2400" dirty="0" smtClean="0"/>
              <a:t> {na obrazovku vypíše ˽ ˽12.35}</a:t>
            </a:r>
            <a:endParaRPr lang="sk-SK" sz="2400" b="1" dirty="0" smtClean="0"/>
          </a:p>
          <a:p>
            <a:endParaRPr lang="sk-SK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6019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hlavička</a:t>
            </a:r>
          </a:p>
          <a:p>
            <a:r>
              <a:rPr lang="sk-SK" b="1" dirty="0" smtClean="0"/>
              <a:t>PROGRAM </a:t>
            </a:r>
            <a:r>
              <a:rPr lang="sk-SK" dirty="0" smtClean="0"/>
              <a:t>&lt;meno programu&gt;;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deklaračná časť</a:t>
            </a:r>
          </a:p>
          <a:p>
            <a:r>
              <a:rPr lang="sk-SK" b="1" dirty="0" smtClean="0"/>
              <a:t>USES </a:t>
            </a:r>
            <a:r>
              <a:rPr lang="sk-SK" dirty="0" smtClean="0"/>
              <a:t>&lt;zoznam použitých knižníc (jednotiek, unitov)&gt;</a:t>
            </a:r>
          </a:p>
          <a:p>
            <a:r>
              <a:rPr lang="sk-SK" b="1" dirty="0" smtClean="0"/>
              <a:t>LABEL </a:t>
            </a:r>
            <a:r>
              <a:rPr lang="sk-SK" dirty="0" smtClean="0"/>
              <a:t>&lt;deklarácia návestí&gt;</a:t>
            </a:r>
          </a:p>
          <a:p>
            <a:r>
              <a:rPr lang="sk-SK" b="1" dirty="0" smtClean="0"/>
              <a:t>CONST </a:t>
            </a:r>
            <a:r>
              <a:rPr lang="sk-SK" dirty="0" smtClean="0"/>
              <a:t>&lt;deklarácia konštánt&gt;</a:t>
            </a:r>
          </a:p>
          <a:p>
            <a:r>
              <a:rPr lang="sk-SK" b="1" dirty="0" smtClean="0"/>
              <a:t>TYPE </a:t>
            </a:r>
            <a:r>
              <a:rPr lang="sk-SK" dirty="0" smtClean="0"/>
              <a:t>&lt;definícia dátových typov&gt;</a:t>
            </a:r>
          </a:p>
          <a:p>
            <a:r>
              <a:rPr lang="sk-SK" b="1" dirty="0" smtClean="0"/>
              <a:t>VAR </a:t>
            </a:r>
            <a:r>
              <a:rPr lang="sk-SK" dirty="0" smtClean="0"/>
              <a:t>&lt;deklarácia premenných&gt;</a:t>
            </a:r>
          </a:p>
          <a:p>
            <a:r>
              <a:rPr lang="sk-SK" b="1" dirty="0" smtClean="0"/>
              <a:t>PROCEDURE</a:t>
            </a:r>
          </a:p>
          <a:p>
            <a:r>
              <a:rPr lang="sk-SK" b="1" dirty="0" smtClean="0"/>
              <a:t>FUNCTION</a:t>
            </a:r>
          </a:p>
          <a:p>
            <a:r>
              <a:rPr lang="sk-SK" dirty="0" smtClean="0"/>
              <a:t>&lt;deklarácia užívateľských procedúr a funkcií&gt;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Telo programu (príkazová časť)</a:t>
            </a:r>
          </a:p>
          <a:p>
            <a:r>
              <a:rPr lang="sk-SK" b="1" dirty="0" smtClean="0"/>
              <a:t>BEGIN </a:t>
            </a:r>
          </a:p>
          <a:p>
            <a:pPr>
              <a:buNone/>
            </a:pPr>
            <a:r>
              <a:rPr lang="sk-SK" dirty="0" smtClean="0"/>
              <a:t>&lt;telo hlavného programu&gt;</a:t>
            </a:r>
          </a:p>
          <a:p>
            <a:r>
              <a:rPr lang="sk-SK" b="1" dirty="0" smtClean="0"/>
              <a:t>END.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531</Words>
  <Application>Microsoft Office PowerPoint</Application>
  <PresentationFormat>On-screen Show (4:3)</PresentationFormat>
  <Paragraphs>235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Procedúra výstupu</vt:lpstr>
      <vt:lpstr>Slide 2</vt:lpstr>
      <vt:lpstr>Slide 3</vt:lpstr>
      <vt:lpstr>Slide 4</vt:lpstr>
      <vt:lpstr>Formátovanie výstupu</vt:lpstr>
      <vt:lpstr>Slide 6</vt:lpstr>
      <vt:lpstr>údajový typ INTEGER</vt:lpstr>
      <vt:lpstr>údajový typ REAL</vt:lpstr>
      <vt:lpstr>Slide 9</vt:lpstr>
      <vt:lpstr>Slide 10</vt:lpstr>
      <vt:lpstr>Slide 11</vt:lpstr>
      <vt:lpstr>Slide 12</vt:lpstr>
      <vt:lpstr>Slide 13</vt:lpstr>
      <vt:lpstr>Rozdelenie údajových typov</vt:lpstr>
      <vt:lpstr>Slide 15</vt:lpstr>
      <vt:lpstr>Celé čísla – typ INTEGER</vt:lpstr>
      <vt:lpstr>Slide 17</vt:lpstr>
      <vt:lpstr>Slide 18</vt:lpstr>
      <vt:lpstr>Slide 19</vt:lpstr>
      <vt:lpstr>Reálne čísla – typ REAL</vt:lpstr>
      <vt:lpstr>Slide 21</vt:lpstr>
      <vt:lpstr>Slide 22</vt:lpstr>
      <vt:lpstr>Znak– typ CHAR</vt:lpstr>
      <vt:lpstr>Údajový typ BOOLEAN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Štruktúra programu v TP Štruktúra pascalovského programu je pevne daná a nie je dovolené prehadzovať jednotlivé časti. </dc:title>
  <dc:creator>Angelova</dc:creator>
  <cp:lastModifiedBy>angelova007@hotmail.com</cp:lastModifiedBy>
  <cp:revision>110</cp:revision>
  <dcterms:created xsi:type="dcterms:W3CDTF">2006-08-16T00:00:00Z</dcterms:created>
  <dcterms:modified xsi:type="dcterms:W3CDTF">2015-05-30T08:57:45Z</dcterms:modified>
</cp:coreProperties>
</file>